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28"/>
    <p:restoredTop sz="94628"/>
  </p:normalViewPr>
  <p:slideViewPr>
    <p:cSldViewPr snapToGrid="0" snapToObjects="1">
      <p:cViewPr varScale="1">
        <p:scale>
          <a:sx n="106" d="100"/>
          <a:sy n="106" d="100"/>
        </p:scale>
        <p:origin x="20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43729-442F-C343-BBDE-C6B33B53992F}" type="datetimeFigureOut">
              <a:rPr lang="en-US" smtClean="0"/>
              <a:t>5/24/22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17C7C-08E1-8545-8437-66B9BB9DB8B7}" type="slidenum">
              <a:rPr lang="en-US" smtClean="0"/>
              <a:t>‹#›</a:t>
            </a:fld>
            <a:endParaRPr lang="en-US"/>
          </a:p>
        </p:txBody>
      </p:sp>
    </p:spTree>
    <p:extLst>
      <p:ext uri="{BB962C8B-B14F-4D97-AF65-F5344CB8AC3E}">
        <p14:creationId xmlns:p14="http://schemas.microsoft.com/office/powerpoint/2010/main" val="200943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B17C7C-08E1-8545-8437-66B9BB9DB8B7}" type="slidenum">
              <a:rPr lang="en-US" smtClean="0"/>
              <a:t>7</a:t>
            </a:fld>
            <a:endParaRPr lang="en-US"/>
          </a:p>
        </p:txBody>
      </p:sp>
    </p:spTree>
    <p:extLst>
      <p:ext uri="{BB962C8B-B14F-4D97-AF65-F5344CB8AC3E}">
        <p14:creationId xmlns:p14="http://schemas.microsoft.com/office/powerpoint/2010/main" val="329669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2E6A0A0-7A57-5D47-97E8-6C4360BB8C60}" type="datetimeFigureOut">
              <a:rPr lang="en-US" smtClean="0"/>
              <a:t>5/24/22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77633200-200F-5741-8236-601A363785E0}" type="slidenum">
              <a:rPr lang="en-US" smtClean="0"/>
              <a:t>‹#›</a:t>
            </a:fld>
            <a:endParaRPr lang="en-US"/>
          </a:p>
        </p:txBody>
      </p:sp>
    </p:spTree>
    <p:extLst>
      <p:ext uri="{BB962C8B-B14F-4D97-AF65-F5344CB8AC3E}">
        <p14:creationId xmlns:p14="http://schemas.microsoft.com/office/powerpoint/2010/main" val="3500663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E6A0A0-7A57-5D47-97E8-6C4360BB8C60}" type="datetimeFigureOut">
              <a:rPr lang="en-US" smtClean="0"/>
              <a:t>5/24/22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259570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2E6A0A0-7A57-5D47-97E8-6C4360BB8C60}" type="datetimeFigureOut">
              <a:rPr lang="en-US" smtClean="0"/>
              <a:t>5/24/22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77633200-200F-5741-8236-601A363785E0}" type="slidenum">
              <a:rPr lang="en-US" smtClean="0"/>
              <a:t>‹#›</a:t>
            </a:fld>
            <a:endParaRPr lang="en-US"/>
          </a:p>
        </p:txBody>
      </p:sp>
    </p:spTree>
    <p:extLst>
      <p:ext uri="{BB962C8B-B14F-4D97-AF65-F5344CB8AC3E}">
        <p14:creationId xmlns:p14="http://schemas.microsoft.com/office/powerpoint/2010/main" val="428863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E6A0A0-7A57-5D47-97E8-6C4360BB8C60}" type="datetimeFigureOut">
              <a:rPr lang="en-US" smtClean="0"/>
              <a:t>5/24/22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4055362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2E6A0A0-7A57-5D47-97E8-6C4360BB8C60}" type="datetimeFigureOut">
              <a:rPr lang="en-US" smtClean="0"/>
              <a:t>5/24/22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77633200-200F-5741-8236-601A363785E0}" type="slidenum">
              <a:rPr lang="en-US" smtClean="0"/>
              <a:t>‹#›</a:t>
            </a:fld>
            <a:endParaRPr lang="en-US"/>
          </a:p>
        </p:txBody>
      </p:sp>
    </p:spTree>
    <p:extLst>
      <p:ext uri="{BB962C8B-B14F-4D97-AF65-F5344CB8AC3E}">
        <p14:creationId xmlns:p14="http://schemas.microsoft.com/office/powerpoint/2010/main" val="2953987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E6A0A0-7A57-5D47-97E8-6C4360BB8C60}" type="datetimeFigureOut">
              <a:rPr lang="en-US" smtClean="0"/>
              <a:t>5/24/22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33713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E6A0A0-7A57-5D47-97E8-6C4360BB8C60}" type="datetimeFigureOut">
              <a:rPr lang="en-US" smtClean="0"/>
              <a:t>5/24/22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382109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E6A0A0-7A57-5D47-97E8-6C4360BB8C60}" type="datetimeFigureOut">
              <a:rPr lang="en-US" smtClean="0"/>
              <a:t>5/24/22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6091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E6A0A0-7A57-5D47-97E8-6C4360BB8C60}" type="datetimeFigureOut">
              <a:rPr lang="en-US" smtClean="0"/>
              <a:t>5/24/22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142211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2E6A0A0-7A57-5D47-97E8-6C4360BB8C60}" type="datetimeFigureOut">
              <a:rPr lang="en-US" smtClean="0"/>
              <a:t>5/24/22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77633200-200F-5741-8236-601A363785E0}" type="slidenum">
              <a:rPr lang="en-US" smtClean="0"/>
              <a:t>‹#›</a:t>
            </a:fld>
            <a:endParaRPr lang="en-US"/>
          </a:p>
        </p:txBody>
      </p:sp>
    </p:spTree>
    <p:extLst>
      <p:ext uri="{BB962C8B-B14F-4D97-AF65-F5344CB8AC3E}">
        <p14:creationId xmlns:p14="http://schemas.microsoft.com/office/powerpoint/2010/main" val="403134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E6A0A0-7A57-5D47-97E8-6C4360BB8C60}" type="datetimeFigureOut">
              <a:rPr lang="en-US" smtClean="0"/>
              <a:t>5/24/22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633200-200F-5741-8236-601A363785E0}" type="slidenum">
              <a:rPr lang="en-US" smtClean="0"/>
              <a:t>‹#›</a:t>
            </a:fld>
            <a:endParaRPr lang="en-US"/>
          </a:p>
        </p:txBody>
      </p:sp>
    </p:spTree>
    <p:extLst>
      <p:ext uri="{BB962C8B-B14F-4D97-AF65-F5344CB8AC3E}">
        <p14:creationId xmlns:p14="http://schemas.microsoft.com/office/powerpoint/2010/main" val="976322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2E6A0A0-7A57-5D47-97E8-6C4360BB8C60}" type="datetimeFigureOut">
              <a:rPr lang="en-US" smtClean="0"/>
              <a:t>5/24/22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77633200-200F-5741-8236-601A363785E0}"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43437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F7E7-3CCF-114E-2694-47D7FDF08C59}"/>
              </a:ext>
            </a:extLst>
          </p:cNvPr>
          <p:cNvSpPr>
            <a:spLocks noGrp="1"/>
          </p:cNvSpPr>
          <p:nvPr>
            <p:ph type="ctrTitle"/>
          </p:nvPr>
        </p:nvSpPr>
        <p:spPr/>
        <p:txBody>
          <a:bodyPr/>
          <a:lstStyle/>
          <a:p>
            <a:r>
              <a:rPr lang="en-US" dirty="0"/>
              <a:t>DTSA 5510, Unsupervised machine learning</a:t>
            </a:r>
          </a:p>
        </p:txBody>
      </p:sp>
      <p:sp>
        <p:nvSpPr>
          <p:cNvPr id="3" name="Subtitle 2">
            <a:extLst>
              <a:ext uri="{FF2B5EF4-FFF2-40B4-BE49-F238E27FC236}">
                <a16:creationId xmlns:a16="http://schemas.microsoft.com/office/drawing/2014/main" id="{83967B5F-29A1-EA5E-CEA7-CBD53D081CB1}"/>
              </a:ext>
            </a:extLst>
          </p:cNvPr>
          <p:cNvSpPr>
            <a:spLocks noGrp="1"/>
          </p:cNvSpPr>
          <p:nvPr>
            <p:ph type="subTitle" idx="1"/>
          </p:nvPr>
        </p:nvSpPr>
        <p:spPr/>
        <p:txBody>
          <a:bodyPr/>
          <a:lstStyle/>
          <a:p>
            <a:r>
              <a:rPr lang="en-US" dirty="0"/>
              <a:t>Final project</a:t>
            </a:r>
          </a:p>
        </p:txBody>
      </p:sp>
      <p:pic>
        <p:nvPicPr>
          <p:cNvPr id="6" name="Audio 5">
            <a:hlinkClick r:id="" action="ppaction://media"/>
            <a:extLst>
              <a:ext uri="{FF2B5EF4-FFF2-40B4-BE49-F238E27FC236}">
                <a16:creationId xmlns:a16="http://schemas.microsoft.com/office/drawing/2014/main" id="{72559FF4-88E6-3D1B-6092-D9D80FD741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445740"/>
      </p:ext>
    </p:extLst>
  </p:cSld>
  <p:clrMapOvr>
    <a:masterClrMapping/>
  </p:clrMapOvr>
  <mc:AlternateContent xmlns:mc="http://schemas.openxmlformats.org/markup-compatibility/2006">
    <mc:Choice xmlns:p14="http://schemas.microsoft.com/office/powerpoint/2010/main" Requires="p14">
      <p:transition spd="slow" p14:dur="2000" advTm="61266"/>
    </mc:Choice>
    <mc:Fallback>
      <p:transition spd="slow" advTm="61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B0CC-81ED-7010-F50A-85464F4058F5}"/>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7D326A0F-43E9-3CF0-635C-47EC16FE1C8C}"/>
              </a:ext>
            </a:extLst>
          </p:cNvPr>
          <p:cNvSpPr>
            <a:spLocks noGrp="1"/>
          </p:cNvSpPr>
          <p:nvPr>
            <p:ph idx="1"/>
          </p:nvPr>
        </p:nvSpPr>
        <p:spPr/>
        <p:txBody>
          <a:bodyPr anchor="t"/>
          <a:lstStyle/>
          <a:p>
            <a:r>
              <a:rPr lang="en-US" dirty="0"/>
              <a:t>Problem Statement</a:t>
            </a:r>
          </a:p>
          <a:p>
            <a:r>
              <a:rPr lang="en-US" dirty="0"/>
              <a:t>Gather Data</a:t>
            </a:r>
          </a:p>
          <a:p>
            <a:r>
              <a:rPr lang="en-US" dirty="0"/>
              <a:t>EDA</a:t>
            </a:r>
          </a:p>
          <a:p>
            <a:r>
              <a:rPr lang="en-US" dirty="0"/>
              <a:t>Modeling</a:t>
            </a:r>
          </a:p>
          <a:p>
            <a:r>
              <a:rPr lang="en-US" dirty="0"/>
              <a:t>Discussion and Conclusions</a:t>
            </a:r>
          </a:p>
        </p:txBody>
      </p:sp>
      <p:pic>
        <p:nvPicPr>
          <p:cNvPr id="4" name="Audio 3">
            <a:hlinkClick r:id="" action="ppaction://media"/>
            <a:extLst>
              <a:ext uri="{FF2B5EF4-FFF2-40B4-BE49-F238E27FC236}">
                <a16:creationId xmlns:a16="http://schemas.microsoft.com/office/drawing/2014/main" id="{11976351-480A-2784-602A-2E1BDA0CC1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85751456"/>
      </p:ext>
    </p:extLst>
  </p:cSld>
  <p:clrMapOvr>
    <a:masterClrMapping/>
  </p:clrMapOvr>
  <mc:AlternateContent xmlns:mc="http://schemas.openxmlformats.org/markup-compatibility/2006">
    <mc:Choice xmlns:p14="http://schemas.microsoft.com/office/powerpoint/2010/main" Requires="p14">
      <p:transition spd="slow" p14:dur="2000" advTm="95283"/>
    </mc:Choice>
    <mc:Fallback>
      <p:transition spd="slow" advTm="9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974E-C4A0-0210-6F43-5A0C901D873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615661B-ACF7-F212-E7F9-39B715268DD5}"/>
              </a:ext>
            </a:extLst>
          </p:cNvPr>
          <p:cNvSpPr>
            <a:spLocks noGrp="1"/>
          </p:cNvSpPr>
          <p:nvPr>
            <p:ph idx="1"/>
          </p:nvPr>
        </p:nvSpPr>
        <p:spPr/>
        <p:txBody>
          <a:bodyPr>
            <a:normAutofit fontScale="92500" lnSpcReduction="10000"/>
          </a:bodyPr>
          <a:lstStyle/>
          <a:p>
            <a:r>
              <a:rPr lang="en-US" dirty="0"/>
              <a:t>An individual's profession and career can be fundamental to not only their economic prosperity, but also their mental and emotional well-being. There are a lot of considerations when it comes to finding a job, but among them are the components that make up the day-to-day activities of work. These can be described as several different features:</a:t>
            </a:r>
          </a:p>
          <a:p>
            <a:pPr lvl="1"/>
            <a:r>
              <a:rPr lang="en-US" dirty="0"/>
              <a:t>Knowledge</a:t>
            </a:r>
          </a:p>
          <a:p>
            <a:pPr lvl="1"/>
            <a:r>
              <a:rPr lang="en-US" dirty="0"/>
              <a:t>Skills</a:t>
            </a:r>
          </a:p>
          <a:p>
            <a:pPr lvl="1"/>
            <a:r>
              <a:rPr lang="en-US" dirty="0"/>
              <a:t>Abilities</a:t>
            </a:r>
          </a:p>
          <a:p>
            <a:pPr lvl="1"/>
            <a:r>
              <a:rPr lang="en-US" dirty="0"/>
              <a:t>Work activities</a:t>
            </a:r>
          </a:p>
          <a:p>
            <a:r>
              <a:rPr lang="en-US" dirty="0"/>
              <a:t>But what happens when someone wants to change their role, but also wants to properly transition their skillset to a new role? This can happen for a variety of reasons. Sometimes, this can be a simple change of desire, in which someone might use a career coach, mentor, etc.</a:t>
            </a:r>
          </a:p>
          <a:p>
            <a:r>
              <a:rPr lang="en-US" dirty="0"/>
              <a:t>However, there are other reasons someone may switch job titles, which will be discussed below. When these reasons are out of someone's hands, they may want to find jobs most similar to theirs. How can this be done algorithmically?</a:t>
            </a:r>
          </a:p>
          <a:p>
            <a:endParaRPr lang="en-US" dirty="0"/>
          </a:p>
        </p:txBody>
      </p:sp>
      <p:pic>
        <p:nvPicPr>
          <p:cNvPr id="4" name="Audio 3">
            <a:hlinkClick r:id="" action="ppaction://media"/>
            <a:extLst>
              <a:ext uri="{FF2B5EF4-FFF2-40B4-BE49-F238E27FC236}">
                <a16:creationId xmlns:a16="http://schemas.microsoft.com/office/drawing/2014/main" id="{8D5C032B-32CF-A5E4-F43C-003FA52D85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5014950"/>
      </p:ext>
    </p:extLst>
  </p:cSld>
  <p:clrMapOvr>
    <a:masterClrMapping/>
  </p:clrMapOvr>
  <mc:AlternateContent xmlns:mc="http://schemas.openxmlformats.org/markup-compatibility/2006">
    <mc:Choice xmlns:p14="http://schemas.microsoft.com/office/powerpoint/2010/main" Requires="p14">
      <p:transition spd="slow" p14:dur="2000" advTm="184552"/>
    </mc:Choice>
    <mc:Fallback>
      <p:transition spd="slow" advTm="184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974E-C4A0-0210-6F43-5A0C901D8732}"/>
              </a:ext>
            </a:extLst>
          </p:cNvPr>
          <p:cNvSpPr>
            <a:spLocks noGrp="1"/>
          </p:cNvSpPr>
          <p:nvPr>
            <p:ph type="title"/>
          </p:nvPr>
        </p:nvSpPr>
        <p:spPr/>
        <p:txBody>
          <a:bodyPr/>
          <a:lstStyle/>
          <a:p>
            <a:r>
              <a:rPr lang="en-US" dirty="0"/>
              <a:t>Gather data</a:t>
            </a:r>
          </a:p>
        </p:txBody>
      </p:sp>
      <p:pic>
        <p:nvPicPr>
          <p:cNvPr id="5" name="Content Placeholder 4">
            <a:extLst>
              <a:ext uri="{FF2B5EF4-FFF2-40B4-BE49-F238E27FC236}">
                <a16:creationId xmlns:a16="http://schemas.microsoft.com/office/drawing/2014/main" id="{B6A27954-8612-EC3C-2850-3ACAAC4B6671}"/>
              </a:ext>
            </a:extLst>
          </p:cNvPr>
          <p:cNvPicPr>
            <a:picLocks noGrp="1" noChangeAspect="1"/>
          </p:cNvPicPr>
          <p:nvPr>
            <p:ph idx="1"/>
          </p:nvPr>
        </p:nvPicPr>
        <p:blipFill>
          <a:blip r:embed="rId4"/>
          <a:stretch>
            <a:fillRect/>
          </a:stretch>
        </p:blipFill>
        <p:spPr>
          <a:xfrm>
            <a:off x="4339994" y="2134553"/>
            <a:ext cx="7035800" cy="1117600"/>
          </a:xfrm>
        </p:spPr>
      </p:pic>
      <p:sp>
        <p:nvSpPr>
          <p:cNvPr id="6" name="Content Placeholder 2">
            <a:extLst>
              <a:ext uri="{FF2B5EF4-FFF2-40B4-BE49-F238E27FC236}">
                <a16:creationId xmlns:a16="http://schemas.microsoft.com/office/drawing/2014/main" id="{87089E28-33A2-FE51-4075-8DC006C76AFD}"/>
              </a:ext>
            </a:extLst>
          </p:cNvPr>
          <p:cNvSpPr txBox="1">
            <a:spLocks/>
          </p:cNvSpPr>
          <p:nvPr/>
        </p:nvSpPr>
        <p:spPr>
          <a:xfrm>
            <a:off x="581193" y="2180496"/>
            <a:ext cx="362281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Data available online, database in Excel, TXT, and other formats</a:t>
            </a:r>
          </a:p>
          <a:p>
            <a:r>
              <a:rPr lang="en-US" dirty="0"/>
              <a:t>Downloaded zipped file of Excels, uploaded to Google Drive for easy access</a:t>
            </a:r>
          </a:p>
          <a:p>
            <a:endParaRPr lang="en-US" dirty="0"/>
          </a:p>
        </p:txBody>
      </p:sp>
      <p:pic>
        <p:nvPicPr>
          <p:cNvPr id="8" name="Picture 7">
            <a:extLst>
              <a:ext uri="{FF2B5EF4-FFF2-40B4-BE49-F238E27FC236}">
                <a16:creationId xmlns:a16="http://schemas.microsoft.com/office/drawing/2014/main" id="{FCF5AFC0-286E-4E33-62A9-F9D8E963A1B7}"/>
              </a:ext>
            </a:extLst>
          </p:cNvPr>
          <p:cNvPicPr>
            <a:picLocks noChangeAspect="1"/>
          </p:cNvPicPr>
          <p:nvPr/>
        </p:nvPicPr>
        <p:blipFill>
          <a:blip r:embed="rId5"/>
          <a:stretch>
            <a:fillRect/>
          </a:stretch>
        </p:blipFill>
        <p:spPr>
          <a:xfrm>
            <a:off x="4339994" y="3496137"/>
            <a:ext cx="7452732" cy="2914252"/>
          </a:xfrm>
          <a:prstGeom prst="rect">
            <a:avLst/>
          </a:prstGeom>
        </p:spPr>
      </p:pic>
      <p:pic>
        <p:nvPicPr>
          <p:cNvPr id="9" name="Audio 8">
            <a:hlinkClick r:id="" action="ppaction://media"/>
            <a:extLst>
              <a:ext uri="{FF2B5EF4-FFF2-40B4-BE49-F238E27FC236}">
                <a16:creationId xmlns:a16="http://schemas.microsoft.com/office/drawing/2014/main" id="{57A28706-F39D-2D25-AD2A-EFD613A5DC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4186714"/>
      </p:ext>
    </p:extLst>
  </p:cSld>
  <p:clrMapOvr>
    <a:masterClrMapping/>
  </p:clrMapOvr>
  <mc:AlternateContent xmlns:mc="http://schemas.openxmlformats.org/markup-compatibility/2006">
    <mc:Choice xmlns:p14="http://schemas.microsoft.com/office/powerpoint/2010/main" Requires="p14">
      <p:transition spd="slow" p14:dur="2000" advTm="96979"/>
    </mc:Choice>
    <mc:Fallback>
      <p:transition spd="slow" advTm="96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974E-C4A0-0210-6F43-5A0C901D8732}"/>
              </a:ext>
            </a:extLst>
          </p:cNvPr>
          <p:cNvSpPr>
            <a:spLocks noGrp="1"/>
          </p:cNvSpPr>
          <p:nvPr>
            <p:ph type="title"/>
          </p:nvPr>
        </p:nvSpPr>
        <p:spPr/>
        <p:txBody>
          <a:bodyPr/>
          <a:lstStyle/>
          <a:p>
            <a:r>
              <a:rPr lang="en-US" dirty="0" err="1"/>
              <a:t>eda</a:t>
            </a:r>
            <a:endParaRPr lang="en-US" dirty="0"/>
          </a:p>
        </p:txBody>
      </p:sp>
      <p:pic>
        <p:nvPicPr>
          <p:cNvPr id="5" name="Content Placeholder 4">
            <a:extLst>
              <a:ext uri="{FF2B5EF4-FFF2-40B4-BE49-F238E27FC236}">
                <a16:creationId xmlns:a16="http://schemas.microsoft.com/office/drawing/2014/main" id="{CFE23F22-2121-F362-4918-461831BAF768}"/>
              </a:ext>
            </a:extLst>
          </p:cNvPr>
          <p:cNvPicPr>
            <a:picLocks noGrp="1" noChangeAspect="1"/>
          </p:cNvPicPr>
          <p:nvPr>
            <p:ph idx="1"/>
          </p:nvPr>
        </p:nvPicPr>
        <p:blipFill>
          <a:blip r:embed="rId4"/>
          <a:stretch>
            <a:fillRect/>
          </a:stretch>
        </p:blipFill>
        <p:spPr>
          <a:xfrm>
            <a:off x="475011" y="2168353"/>
            <a:ext cx="3105531" cy="2011680"/>
          </a:xfrm>
        </p:spPr>
      </p:pic>
      <p:sp>
        <p:nvSpPr>
          <p:cNvPr id="6" name="Content Placeholder 2">
            <a:extLst>
              <a:ext uri="{FF2B5EF4-FFF2-40B4-BE49-F238E27FC236}">
                <a16:creationId xmlns:a16="http://schemas.microsoft.com/office/drawing/2014/main" id="{5C74AA5F-64EF-D054-5138-DC4CC8B4B2EA}"/>
              </a:ext>
            </a:extLst>
          </p:cNvPr>
          <p:cNvSpPr txBox="1">
            <a:spLocks/>
          </p:cNvSpPr>
          <p:nvPr/>
        </p:nvSpPr>
        <p:spPr>
          <a:xfrm>
            <a:off x="526630" y="4543916"/>
            <a:ext cx="11138739" cy="182343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Winnow down to “Importance” instead of “Level”</a:t>
            </a:r>
          </a:p>
          <a:p>
            <a:r>
              <a:rPr lang="en-US" dirty="0"/>
              <a:t>Pivot each </a:t>
            </a:r>
            <a:r>
              <a:rPr lang="en-US" dirty="0" err="1"/>
              <a:t>dataframe</a:t>
            </a:r>
            <a:r>
              <a:rPr lang="en-US" dirty="0"/>
              <a:t>, features (columns) x observations (rows)</a:t>
            </a:r>
          </a:p>
          <a:p>
            <a:r>
              <a:rPr lang="en-US" dirty="0"/>
              <a:t>Combine </a:t>
            </a:r>
            <a:r>
              <a:rPr lang="en-US" dirty="0" err="1"/>
              <a:t>dataframes</a:t>
            </a:r>
            <a:r>
              <a:rPr lang="en-US" dirty="0"/>
              <a:t> to amass all features</a:t>
            </a:r>
          </a:p>
          <a:p>
            <a:r>
              <a:rPr lang="en-US" dirty="0"/>
              <a:t>Convert to </a:t>
            </a:r>
            <a:r>
              <a:rPr lang="en-US" dirty="0" err="1"/>
              <a:t>numpy</a:t>
            </a:r>
            <a:r>
              <a:rPr lang="en-US" dirty="0"/>
              <a:t> array/matrix</a:t>
            </a:r>
          </a:p>
        </p:txBody>
      </p:sp>
      <p:pic>
        <p:nvPicPr>
          <p:cNvPr id="8" name="Picture 7">
            <a:extLst>
              <a:ext uri="{FF2B5EF4-FFF2-40B4-BE49-F238E27FC236}">
                <a16:creationId xmlns:a16="http://schemas.microsoft.com/office/drawing/2014/main" id="{781A4D43-7362-1D64-CF1C-A60215507449}"/>
              </a:ext>
            </a:extLst>
          </p:cNvPr>
          <p:cNvPicPr>
            <a:picLocks noChangeAspect="1"/>
          </p:cNvPicPr>
          <p:nvPr/>
        </p:nvPicPr>
        <p:blipFill>
          <a:blip r:embed="rId5"/>
          <a:stretch>
            <a:fillRect/>
          </a:stretch>
        </p:blipFill>
        <p:spPr>
          <a:xfrm>
            <a:off x="3915602" y="2168353"/>
            <a:ext cx="4248926" cy="2011680"/>
          </a:xfrm>
          <a:prstGeom prst="rect">
            <a:avLst/>
          </a:prstGeom>
        </p:spPr>
      </p:pic>
      <p:pic>
        <p:nvPicPr>
          <p:cNvPr id="10" name="Picture 9">
            <a:extLst>
              <a:ext uri="{FF2B5EF4-FFF2-40B4-BE49-F238E27FC236}">
                <a16:creationId xmlns:a16="http://schemas.microsoft.com/office/drawing/2014/main" id="{6DD36642-2277-DFF0-2C1D-41AB12FBE590}"/>
              </a:ext>
            </a:extLst>
          </p:cNvPr>
          <p:cNvPicPr>
            <a:picLocks noChangeAspect="1"/>
          </p:cNvPicPr>
          <p:nvPr/>
        </p:nvPicPr>
        <p:blipFill>
          <a:blip r:embed="rId6"/>
          <a:stretch>
            <a:fillRect/>
          </a:stretch>
        </p:blipFill>
        <p:spPr>
          <a:xfrm>
            <a:off x="8499588" y="2168353"/>
            <a:ext cx="3220343" cy="2011680"/>
          </a:xfrm>
          <a:prstGeom prst="rect">
            <a:avLst/>
          </a:prstGeom>
        </p:spPr>
      </p:pic>
      <p:pic>
        <p:nvPicPr>
          <p:cNvPr id="12" name="Picture 11">
            <a:extLst>
              <a:ext uri="{FF2B5EF4-FFF2-40B4-BE49-F238E27FC236}">
                <a16:creationId xmlns:a16="http://schemas.microsoft.com/office/drawing/2014/main" id="{185EEEA0-8772-BF35-C040-8D30B262C7AE}"/>
              </a:ext>
            </a:extLst>
          </p:cNvPr>
          <p:cNvPicPr>
            <a:picLocks noChangeAspect="1"/>
          </p:cNvPicPr>
          <p:nvPr/>
        </p:nvPicPr>
        <p:blipFill>
          <a:blip r:embed="rId7"/>
          <a:stretch>
            <a:fillRect/>
          </a:stretch>
        </p:blipFill>
        <p:spPr>
          <a:xfrm>
            <a:off x="7545656" y="4331368"/>
            <a:ext cx="3517222" cy="2425032"/>
          </a:xfrm>
          <a:prstGeom prst="rect">
            <a:avLst/>
          </a:prstGeom>
        </p:spPr>
      </p:pic>
      <p:sp>
        <p:nvSpPr>
          <p:cNvPr id="13" name="Right Arrow 12">
            <a:extLst>
              <a:ext uri="{FF2B5EF4-FFF2-40B4-BE49-F238E27FC236}">
                <a16:creationId xmlns:a16="http://schemas.microsoft.com/office/drawing/2014/main" id="{A7922AD9-A530-9B85-DA8A-196C84AEB03F}"/>
              </a:ext>
            </a:extLst>
          </p:cNvPr>
          <p:cNvSpPr/>
          <p:nvPr/>
        </p:nvSpPr>
        <p:spPr>
          <a:xfrm>
            <a:off x="3356811" y="2971800"/>
            <a:ext cx="685800" cy="45720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98A02817-4D37-0559-F6BB-40ACF2903A0F}"/>
              </a:ext>
            </a:extLst>
          </p:cNvPr>
          <p:cNvSpPr/>
          <p:nvPr/>
        </p:nvSpPr>
        <p:spPr>
          <a:xfrm>
            <a:off x="7989158" y="2983832"/>
            <a:ext cx="685800" cy="45720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0D631BFE-12F7-A5B6-2A24-9E741A1475F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961940"/>
      </p:ext>
    </p:extLst>
  </p:cSld>
  <p:clrMapOvr>
    <a:masterClrMapping/>
  </p:clrMapOvr>
  <mc:AlternateContent xmlns:mc="http://schemas.openxmlformats.org/markup-compatibility/2006">
    <mc:Choice xmlns:p14="http://schemas.microsoft.com/office/powerpoint/2010/main" Requires="p14">
      <p:transition spd="slow" p14:dur="2000" advTm="174207"/>
    </mc:Choice>
    <mc:Fallback>
      <p:transition spd="slow" advTm="174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974E-C4A0-0210-6F43-5A0C901D8732}"/>
              </a:ext>
            </a:extLst>
          </p:cNvPr>
          <p:cNvSpPr>
            <a:spLocks noGrp="1"/>
          </p:cNvSpPr>
          <p:nvPr>
            <p:ph type="title"/>
          </p:nvPr>
        </p:nvSpPr>
        <p:spPr/>
        <p:txBody>
          <a:bodyPr/>
          <a:lstStyle/>
          <a:p>
            <a:r>
              <a:rPr lang="en-US" dirty="0"/>
              <a:t>modeling</a:t>
            </a:r>
          </a:p>
        </p:txBody>
      </p:sp>
      <p:pic>
        <p:nvPicPr>
          <p:cNvPr id="5" name="Content Placeholder 4">
            <a:extLst>
              <a:ext uri="{FF2B5EF4-FFF2-40B4-BE49-F238E27FC236}">
                <a16:creationId xmlns:a16="http://schemas.microsoft.com/office/drawing/2014/main" id="{83B31CAC-D04D-7197-46E4-101E8972BA78}"/>
              </a:ext>
            </a:extLst>
          </p:cNvPr>
          <p:cNvPicPr>
            <a:picLocks noGrp="1" noChangeAspect="1"/>
          </p:cNvPicPr>
          <p:nvPr>
            <p:ph idx="1"/>
          </p:nvPr>
        </p:nvPicPr>
        <p:blipFill>
          <a:blip r:embed="rId4"/>
          <a:stretch>
            <a:fillRect/>
          </a:stretch>
        </p:blipFill>
        <p:spPr>
          <a:xfrm>
            <a:off x="694734" y="3071561"/>
            <a:ext cx="10802532" cy="3678238"/>
          </a:xfrm>
        </p:spPr>
      </p:pic>
      <p:sp>
        <p:nvSpPr>
          <p:cNvPr id="6" name="Content Placeholder 2">
            <a:extLst>
              <a:ext uri="{FF2B5EF4-FFF2-40B4-BE49-F238E27FC236}">
                <a16:creationId xmlns:a16="http://schemas.microsoft.com/office/drawing/2014/main" id="{6C990704-6D40-7020-954C-A8F5B785A613}"/>
              </a:ext>
            </a:extLst>
          </p:cNvPr>
          <p:cNvSpPr txBox="1">
            <a:spLocks/>
          </p:cNvSpPr>
          <p:nvPr/>
        </p:nvSpPr>
        <p:spPr>
          <a:xfrm>
            <a:off x="472069" y="1824779"/>
            <a:ext cx="11138739" cy="12467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err="1"/>
              <a:t>Scipy’s</a:t>
            </a:r>
            <a:r>
              <a:rPr lang="en-US" dirty="0"/>
              <a:t> hierarchical package, hierarchical clustering</a:t>
            </a:r>
          </a:p>
          <a:p>
            <a:r>
              <a:rPr lang="en-US" dirty="0"/>
              <a:t>Dendrogram, but most use from distance measures and distance matrix</a:t>
            </a:r>
          </a:p>
          <a:p>
            <a:r>
              <a:rPr lang="en-US" dirty="0"/>
              <a:t>Hyperparameter tuning</a:t>
            </a:r>
          </a:p>
        </p:txBody>
      </p:sp>
      <p:pic>
        <p:nvPicPr>
          <p:cNvPr id="7" name="Audio 6">
            <a:hlinkClick r:id="" action="ppaction://media"/>
            <a:extLst>
              <a:ext uri="{FF2B5EF4-FFF2-40B4-BE49-F238E27FC236}">
                <a16:creationId xmlns:a16="http://schemas.microsoft.com/office/drawing/2014/main" id="{E5F458F5-BE6D-966D-10B6-F9CCA9FD66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0705391"/>
      </p:ext>
    </p:extLst>
  </p:cSld>
  <p:clrMapOvr>
    <a:masterClrMapping/>
  </p:clrMapOvr>
  <mc:AlternateContent xmlns:mc="http://schemas.openxmlformats.org/markup-compatibility/2006">
    <mc:Choice xmlns:p14="http://schemas.microsoft.com/office/powerpoint/2010/main" Requires="p14">
      <p:transition spd="slow" p14:dur="2000" advTm="127326"/>
    </mc:Choice>
    <mc:Fallback>
      <p:transition spd="slow" advTm="127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974E-C4A0-0210-6F43-5A0C901D8732}"/>
              </a:ext>
            </a:extLst>
          </p:cNvPr>
          <p:cNvSpPr>
            <a:spLocks noGrp="1"/>
          </p:cNvSpPr>
          <p:nvPr>
            <p:ph type="title"/>
          </p:nvPr>
        </p:nvSpPr>
        <p:spPr/>
        <p:txBody>
          <a:bodyPr/>
          <a:lstStyle/>
          <a:p>
            <a:r>
              <a:rPr lang="en-US" dirty="0"/>
              <a:t>Discussion and conclusions</a:t>
            </a:r>
          </a:p>
        </p:txBody>
      </p:sp>
      <p:pic>
        <p:nvPicPr>
          <p:cNvPr id="5" name="Content Placeholder 4">
            <a:extLst>
              <a:ext uri="{FF2B5EF4-FFF2-40B4-BE49-F238E27FC236}">
                <a16:creationId xmlns:a16="http://schemas.microsoft.com/office/drawing/2014/main" id="{55D57EB9-6021-709D-E9E5-191E261660B2}"/>
              </a:ext>
            </a:extLst>
          </p:cNvPr>
          <p:cNvPicPr>
            <a:picLocks noGrp="1" noChangeAspect="1"/>
          </p:cNvPicPr>
          <p:nvPr>
            <p:ph idx="1"/>
          </p:nvPr>
        </p:nvPicPr>
        <p:blipFill>
          <a:blip r:embed="rId5"/>
          <a:stretch>
            <a:fillRect/>
          </a:stretch>
        </p:blipFill>
        <p:spPr>
          <a:xfrm>
            <a:off x="313561" y="2100416"/>
            <a:ext cx="5708613" cy="2906047"/>
          </a:xfrm>
        </p:spPr>
      </p:pic>
      <p:pic>
        <p:nvPicPr>
          <p:cNvPr id="7" name="Picture 6">
            <a:extLst>
              <a:ext uri="{FF2B5EF4-FFF2-40B4-BE49-F238E27FC236}">
                <a16:creationId xmlns:a16="http://schemas.microsoft.com/office/drawing/2014/main" id="{55087F6C-32B4-31CC-9C42-B934C142E779}"/>
              </a:ext>
            </a:extLst>
          </p:cNvPr>
          <p:cNvPicPr>
            <a:picLocks noChangeAspect="1"/>
          </p:cNvPicPr>
          <p:nvPr/>
        </p:nvPicPr>
        <p:blipFill>
          <a:blip r:embed="rId6"/>
          <a:stretch>
            <a:fillRect/>
          </a:stretch>
        </p:blipFill>
        <p:spPr>
          <a:xfrm>
            <a:off x="6094095" y="2100417"/>
            <a:ext cx="5709224" cy="2906046"/>
          </a:xfrm>
          <a:prstGeom prst="rect">
            <a:avLst/>
          </a:prstGeom>
        </p:spPr>
      </p:pic>
      <p:sp>
        <p:nvSpPr>
          <p:cNvPr id="8" name="Content Placeholder 2">
            <a:extLst>
              <a:ext uri="{FF2B5EF4-FFF2-40B4-BE49-F238E27FC236}">
                <a16:creationId xmlns:a16="http://schemas.microsoft.com/office/drawing/2014/main" id="{754835CA-8476-9C26-5AF5-B99990B60294}"/>
              </a:ext>
            </a:extLst>
          </p:cNvPr>
          <p:cNvSpPr txBox="1">
            <a:spLocks/>
          </p:cNvSpPr>
          <p:nvPr/>
        </p:nvSpPr>
        <p:spPr>
          <a:xfrm>
            <a:off x="581192" y="5142045"/>
            <a:ext cx="11138739" cy="1246782"/>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Continued hyperparameter tuning based on iterative feedback from users of an app.</a:t>
            </a:r>
          </a:p>
          <a:p>
            <a:r>
              <a:rPr lang="en-US" dirty="0"/>
              <a:t>Closeness calculations based off of particular element types rather than all elements (say, Knowledge and Skills, but not Work Activities).</a:t>
            </a:r>
          </a:p>
          <a:p>
            <a:r>
              <a:rPr lang="en-US" dirty="0"/>
              <a:t>Application feature optimization, such as level-setting for individual features.</a:t>
            </a:r>
          </a:p>
        </p:txBody>
      </p:sp>
      <p:pic>
        <p:nvPicPr>
          <p:cNvPr id="9" name="Audio 8">
            <a:hlinkClick r:id="" action="ppaction://media"/>
            <a:extLst>
              <a:ext uri="{FF2B5EF4-FFF2-40B4-BE49-F238E27FC236}">
                <a16:creationId xmlns:a16="http://schemas.microsoft.com/office/drawing/2014/main" id="{8D05C49B-D7D8-2A99-C765-D7A7907D42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46926537"/>
      </p:ext>
    </p:extLst>
  </p:cSld>
  <p:clrMapOvr>
    <a:masterClrMapping/>
  </p:clrMapOvr>
  <mc:AlternateContent xmlns:mc="http://schemas.openxmlformats.org/markup-compatibility/2006">
    <mc:Choice xmlns:p14="http://schemas.microsoft.com/office/powerpoint/2010/main" Requires="p14">
      <p:transition spd="slow" p14:dur="2000" advTm="159063"/>
    </mc:Choice>
    <mc:Fallback>
      <p:transition spd="slow" advTm="159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{EEF63C80-869D-5746-92D5-DFE133DC2025}tf10001123</Template>
  <TotalTime>373</TotalTime>
  <Words>325</Words>
  <Application>Microsoft Macintosh PowerPoint</Application>
  <PresentationFormat>Widescreen</PresentationFormat>
  <Paragraphs>33</Paragraphs>
  <Slides>7</Slides>
  <Notes>1</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Gill Sans MT</vt:lpstr>
      <vt:lpstr>Wingdings 2</vt:lpstr>
      <vt:lpstr>Dividend</vt:lpstr>
      <vt:lpstr>DTSA 5510, Unsupervised machine learning</vt:lpstr>
      <vt:lpstr>contents</vt:lpstr>
      <vt:lpstr>Problem statement</vt:lpstr>
      <vt:lpstr>Gather data</vt:lpstr>
      <vt:lpstr>eda</vt:lpstr>
      <vt:lpstr>modeling</vt:lpstr>
      <vt:lpstr>Discussion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DTSA 5510, Unsupervised machine learning</dc:title>
  <dc:creator>Ryan Gimarc</dc:creator>
  <cp:lastModifiedBy>Ryan Gimarc</cp:lastModifiedBy>
  <cp:revision>7</cp:revision>
  <dcterms:created xsi:type="dcterms:W3CDTF">2022-05-24T02:49:01Z</dcterms:created>
  <dcterms:modified xsi:type="dcterms:W3CDTF">2022-05-24T20:07:19Z</dcterms:modified>
</cp:coreProperties>
</file>